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19.12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72" r:id="rId1"/>
    <p:sldMasterId id="2147483696" r:id="rId2"/>
  </p:sldMasterIdLst>
  <p:notesMasterIdLst>
    <p:notesMasterId r:id="rId3"/>
  </p:notesMasterIdLst>
  <p:sldIdLst>
    <p:sldId id="293" r:id="rId4"/>
    <p:sldId id="294" r:id="rId5"/>
    <p:sldId id="314" r:id="rId6"/>
    <p:sldId id="312" r:id="rId7"/>
    <p:sldId id="285" r:id="rId8"/>
    <p:sldId id="304" r:id="rId9"/>
    <p:sldId id="313" r:id="rId10"/>
    <p:sldId id="295" r:id="rId11"/>
    <p:sldId id="302" r:id="rId12"/>
    <p:sldId id="303" r:id="rId13"/>
    <p:sldId id="296" r:id="rId14"/>
    <p:sldId id="308" r:id="rId15"/>
    <p:sldId id="301" r:id="rId16"/>
    <p:sldId id="298" r:id="rId17"/>
    <p:sldId id="289" r:id="rId18"/>
    <p:sldId id="288" r:id="rId19"/>
    <p:sldId id="290" r:id="rId20"/>
  </p:sldIdLst>
  <p:sldSz cx="9144000" cy="6858000" type="screen4x3"/>
  <p:notesSz cx="6888163" cy="10020300"/>
  <p:custDataLst>
    <p:tags r:id="rId21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fill>
          <a:solidFill>
            <a:schemeClr val="accent6">
              <a:alpha val="40000"/>
            </a:schemeClr>
          </a:solidFill>
        </a:fill>
      </a:tcStyle>
    </a:band1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757" autoAdjust="0"/>
    <p:restoredTop sz="98046" autoAdjust="0"/>
  </p:normalViewPr>
  <p:slideViewPr>
    <p:cSldViewPr>
      <p:cViewPr>
        <p:scale>
          <a:sx n="70" d="100"/>
          <a:sy n="70" d="100"/>
        </p:scale>
        <p:origin x="-1014" y="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3736200" cy="73736200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slide" Target="slides/slide16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7.xml" /><Relationship Id="rId21" Type="http://schemas.openxmlformats.org/officeDocument/2006/relationships/tags" Target="tags/tag1.xml" /><Relationship Id="rId22" Type="http://schemas.openxmlformats.org/officeDocument/2006/relationships/presProps" Target="presProps.xml" /><Relationship Id="rId23" Type="http://schemas.openxmlformats.org/officeDocument/2006/relationships/viewProps" Target="viewProps.xml" /><Relationship Id="rId24" Type="http://schemas.openxmlformats.org/officeDocument/2006/relationships/theme" Target="theme/theme1.xml" /><Relationship Id="rId25" Type="http://schemas.openxmlformats.org/officeDocument/2006/relationships/tableStyles" Target="tableStyles.xml" /><Relationship Id="rId3" Type="http://schemas.openxmlformats.org/officeDocument/2006/relationships/notesMaster" Target="notesMasters/notesMaster1.xml" /><Relationship Id="rId4" Type="http://schemas.openxmlformats.org/officeDocument/2006/relationships/slide" Target="slides/slide1.xml" /><Relationship Id="rId5" Type="http://schemas.openxmlformats.org/officeDocument/2006/relationships/slide" Target="slides/slide2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901698" y="0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5B4EF1EE-684C-482F-998D-F9E83390D8F2}" type="datetimeFigureOut">
              <a:rPr lang="ru-RU" smtClean="0"/>
              <a:t>16.03.2024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39800" y="750888"/>
            <a:ext cx="5008563" cy="37576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8817" y="4759643"/>
            <a:ext cx="5510530" cy="4509135"/>
          </a:xfrm>
          <a:prstGeom prst="rect">
            <a:avLst/>
          </a:prstGeom>
        </p:spPr>
        <p:txBody>
          <a:bodyPr vert="horz" lIns="96616" tIns="48308" rIns="96616" bIns="48308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517546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901698" y="9517546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E9E1ECA3-20AA-4D9D-85D3-52CBBF79BE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105815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1ECA3-20AA-4D9D-85D3-52CBBF79BE9C}" type="slidenum">
              <a:rPr lang="ru-RU" smtClean="0"/>
              <a:t>10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07359C-2574-46CD-A4F1-7ADE781667B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16.03.2024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3EDB4D-76AF-4A85-9D3D-65FC67150BF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69250036"/>
      </p:ext>
    </p:extLst>
  </p:cSld>
  <p:clrMapOvr>
    <a:masterClrMapping/>
  </p:clrMapOvr>
  <p:transition spd="slow">
    <p:wipe/>
  </p:transition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2633CB-2AC5-4DD6-9A3E-FDAB24B2BD07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16.03.2024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D28E8F-D5DC-44B0-A37F-7D0F371083C8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96230918"/>
      </p:ext>
    </p:extLst>
  </p:cSld>
  <p:clrMapOvr>
    <a:masterClrMapping/>
  </p:clrMapOvr>
  <p:transition spd="slow">
    <p:wipe/>
  </p:transition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07359C-2574-46CD-A4F1-7ADE781667B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16.03.2024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3EDB4D-76AF-4A85-9D3D-65FC67150BF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69250036"/>
      </p:ext>
    </p:extLst>
  </p:cSld>
  <p:clrMapOvr>
    <a:masterClrMapping/>
  </p:clrMapOvr>
  <p:transition spd="slow">
    <p:wipe/>
  </p:transition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theme" Target="../theme/theme1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Layout" Target="../slideLayouts/slideLayout3.xml" /><Relationship Id="rId3" Type="http://schemas.openxmlformats.org/officeDocument/2006/relationships/image" Target="../media/image1.jpeg" /><Relationship Id="rId4" Type="http://schemas.openxmlformats.org/officeDocument/2006/relationships/theme" Target="../theme/theme2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1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F267D5E-5761-486E-AC17-D4A9B9066968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16.03.2024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748BEA9-6DA9-4A8F-AEA9-9A193AC3B17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075843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ransition spd="slow">
    <p:wipe/>
  </p:transition>
  <p:timing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0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1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F267D5E-5761-486E-AC17-D4A9B9066968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16.03.2024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748BEA9-6DA9-4A8F-AEA9-9A193AC3B17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075843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703" r:id="rId2"/>
  </p:sldLayoutIdLst>
  <p:transition spd="slow">
    <p:wipe/>
  </p:transition>
  <p:timing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4.jpeg" /><Relationship Id="rId3" Type="http://schemas.openxmlformats.org/officeDocument/2006/relationships/image" Target="../media/image5.jpeg" /><Relationship Id="rId4" Type="http://schemas.openxmlformats.org/officeDocument/2006/relationships/image" Target="../media/image6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7.jpeg" /><Relationship Id="rId3" Type="http://schemas.openxmlformats.org/officeDocument/2006/relationships/image" Target="../media/image8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9.jpeg" /><Relationship Id="rId3" Type="http://schemas.openxmlformats.org/officeDocument/2006/relationships/image" Target="../media/image10.jpeg" /><Relationship Id="rId4" Type="http://schemas.openxmlformats.org/officeDocument/2006/relationships/image" Target="../media/image11.jpeg" /><Relationship Id="rId5" Type="http://schemas.openxmlformats.org/officeDocument/2006/relationships/image" Target="../media/image12.jpeg" /><Relationship Id="rId6" Type="http://schemas.openxmlformats.org/officeDocument/2006/relationships/image" Target="../media/image13.jpeg" /><Relationship Id="rId7" Type="http://schemas.openxmlformats.org/officeDocument/2006/relationships/image" Target="../media/image14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5.jpeg" /><Relationship Id="rId3" Type="http://schemas.openxmlformats.org/officeDocument/2006/relationships/image" Target="../media/image16.jpeg" /><Relationship Id="rId4" Type="http://schemas.openxmlformats.org/officeDocument/2006/relationships/image" Target="../media/image17.jpeg" /><Relationship Id="rId5" Type="http://schemas.openxmlformats.org/officeDocument/2006/relationships/image" Target="../media/image18.jpeg" /><Relationship Id="rId6" Type="http://schemas.openxmlformats.org/officeDocument/2006/relationships/image" Target="../media/image19.jpeg" /><Relationship Id="rId7" Type="http://schemas.openxmlformats.org/officeDocument/2006/relationships/image" Target="../media/image20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1.jpeg" /><Relationship Id="rId3" Type="http://schemas.openxmlformats.org/officeDocument/2006/relationships/image" Target="../media/image22.jpeg" /><Relationship Id="rId4" Type="http://schemas.openxmlformats.org/officeDocument/2006/relationships/image" Target="../media/image23.jpeg" /><Relationship Id="rId5" Type="http://schemas.openxmlformats.org/officeDocument/2006/relationships/image" Target="../media/image24.jpeg" /><Relationship Id="rId6" Type="http://schemas.openxmlformats.org/officeDocument/2006/relationships/image" Target="../media/image25.jpeg" /><Relationship Id="rId7" Type="http://schemas.openxmlformats.org/officeDocument/2006/relationships/image" Target="../media/image26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7.jpeg" /><Relationship Id="rId3" Type="http://schemas.openxmlformats.org/officeDocument/2006/relationships/image" Target="../media/image28.jpeg" /><Relationship Id="rId4" Type="http://schemas.openxmlformats.org/officeDocument/2006/relationships/image" Target="../media/image29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30.jpeg" /><Relationship Id="rId4" Type="http://schemas.openxmlformats.org/officeDocument/2006/relationships/image" Target="../media/image31.jpeg" /><Relationship Id="rId5" Type="http://schemas.openxmlformats.org/officeDocument/2006/relationships/image" Target="../media/image32.jpeg" /><Relationship Id="rId6" Type="http://schemas.openxmlformats.org/officeDocument/2006/relationships/image" Target="../media/image33.jpeg" /><Relationship Id="rId7" Type="http://schemas.openxmlformats.org/officeDocument/2006/relationships/image" Target="../media/image34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5.jpeg" /><Relationship Id="rId3" Type="http://schemas.openxmlformats.org/officeDocument/2006/relationships/image" Target="../media/image36.jpeg" /><Relationship Id="rId4" Type="http://schemas.openxmlformats.org/officeDocument/2006/relationships/image" Target="../media/image37.jpeg" /><Relationship Id="rId5" Type="http://schemas.openxmlformats.org/officeDocument/2006/relationships/image" Target="../media/image38.jpeg" /><Relationship Id="rId6" Type="http://schemas.openxmlformats.org/officeDocument/2006/relationships/image" Target="../media/image39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0.jpeg" /><Relationship Id="rId3" Type="http://schemas.openxmlformats.org/officeDocument/2006/relationships/image" Target="../media/image41.jpeg" /><Relationship Id="rId4" Type="http://schemas.openxmlformats.org/officeDocument/2006/relationships/image" Target="../media/image42.jpeg" /><Relationship Id="rId5" Type="http://schemas.openxmlformats.org/officeDocument/2006/relationships/image" Target="../media/image43.jpeg" /><Relationship Id="rId6" Type="http://schemas.openxmlformats.org/officeDocument/2006/relationships/image" Target="../media/image44.jpeg" /><Relationship Id="rId7" Type="http://schemas.openxmlformats.org/officeDocument/2006/relationships/image" Target="../media/image45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6.jpeg" /><Relationship Id="rId3" Type="http://schemas.openxmlformats.org/officeDocument/2006/relationships/image" Target="../media/image47.jpeg" /><Relationship Id="rId4" Type="http://schemas.openxmlformats.org/officeDocument/2006/relationships/image" Target="../media/image48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9.jpeg" /><Relationship Id="rId3" Type="http://schemas.openxmlformats.org/officeDocument/2006/relationships/image" Target="../media/image50.jpeg" /><Relationship Id="rId4" Type="http://schemas.openxmlformats.org/officeDocument/2006/relationships/image" Target="../media/image51.jpeg" /><Relationship Id="rId5" Type="http://schemas.openxmlformats.org/officeDocument/2006/relationships/image" Target="../media/image52.jpeg" /><Relationship Id="rId6" Type="http://schemas.openxmlformats.org/officeDocument/2006/relationships/image" Target="../media/image53.jpeg" /><Relationship Id="rId7" Type="http://schemas.openxmlformats.org/officeDocument/2006/relationships/image" Target="../media/image54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hyperlink" Target="http://www.zonar.info/" TargetMode="External" /><Relationship Id="rId3" Type="http://schemas.openxmlformats.org/officeDocument/2006/relationships/hyperlink" Target="http://pochemu4ka.ru/" TargetMode="External" /><Relationship Id="rId4" Type="http://schemas.openxmlformats.org/officeDocument/2006/relationships/hyperlink" Target="https://solnet.ee/" TargetMode="External" /><Relationship Id="rId5" Type="http://schemas.openxmlformats.org/officeDocument/2006/relationships/hyperlink" Target="https://eor-np.ru/taxonomy/term/548" TargetMode="External" /><Relationship Id="rId6" Type="http://schemas.openxmlformats.org/officeDocument/2006/relationships/hyperlink" Target="http://www.poznayka.ru/" TargetMode="Externa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Прямоугольник 2"/>
          <p:cNvSpPr/>
          <p:nvPr/>
        </p:nvSpPr>
        <p:spPr>
          <a:xfrm>
            <a:off x="3779912" y="764704"/>
            <a:ext cx="5184576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ИНТЕРНЕТ-ПОРТФОЛИО</a:t>
            </a:r>
          </a:p>
          <a:p>
            <a:pPr algn="ctr"/>
            <a:r>
              <a:rPr lang="ru-RU" sz="3200" b="1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УЧАСТНИКА МУНИЦИПАЛЬНОГО КОНКУРСА</a:t>
            </a:r>
          </a:p>
          <a:p>
            <a:pPr algn="ctr"/>
            <a:r>
              <a:rPr lang="ru-RU" sz="32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«ВОСПИТАТЕЛЬ ГОДА 2024»</a:t>
            </a:r>
          </a:p>
          <a:p>
            <a:pPr algn="ctr"/>
            <a:endParaRPr lang="ru-RU" b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МКДОУ «Детский сад «Радуга»</a:t>
            </a:r>
            <a:endParaRPr lang="ru-RU" b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Воспитатель</a:t>
            </a:r>
            <a:endParaRPr lang="ru-RU" b="1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err="1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Хизроева Муъминат Абсалудиновна</a:t>
            </a:r>
            <a:endParaRPr lang="ru-RU" sz="2400" b="1">
              <a:solidFill>
                <a:schemeClr val="accent1"/>
              </a:solidFill>
            </a:endParaRPr>
          </a:p>
        </p:txBody>
      </p:sp>
      <p:pic>
        <p:nvPicPr>
          <p:cNvPr id="4" name="Рисунок 3" descr="Хизроева.jpg"/>
          <p:cNvPicPr>
            <a:picLocks noChangeAspect="1"/>
          </p:cNvPicPr>
          <p:nvPr/>
        </p:nvPicPr>
        <p:blipFill>
          <a:blip r:embed="rId2"/>
          <a:srcRect t="30121"/>
          <a:stretch>
            <a:fillRect/>
          </a:stretch>
        </p:blipFill>
        <p:spPr>
          <a:xfrm>
            <a:off x="500034" y="857232"/>
            <a:ext cx="3214710" cy="43160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/>
  </p:transition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/>
          <a:lstStyle/>
          <a:p>
            <a:br>
              <a:rPr lang="ru-RU" sz="1400" b="1" smtClean="0"/>
            </a:br>
            <a:br>
              <a:rPr lang="ru-RU" sz="1400" b="1" smtClean="0"/>
            </a:br>
            <a:br>
              <a:rPr lang="ru-RU" sz="1400" smtClean="0"/>
            </a:br>
            <a:br>
              <a:rPr lang="ru-RU" sz="1400" smtClean="0"/>
            </a:br>
            <a:endParaRPr lang="ru-RU" sz="160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br>
              <a:rPr lang="ru-RU" smtClean="0"/>
            </a:br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382012"/>
            <a:ext cx="8568952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3600" b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Информационная карта</a:t>
            </a:r>
          </a:p>
          <a:p>
            <a:pPr algn="ctr"/>
            <a:endParaRPr lang="ru-RU" sz="1200" b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1" smtClean="0">
                <a:latin typeface="Times New Roman" pitchFamily="18" charset="0"/>
                <a:cs typeface="Times New Roman" pitchFamily="18" charset="0"/>
              </a:rPr>
              <a:t>Ф.И.О.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 Хизроева Муъминат Абсалудиновна</a:t>
            </a:r>
            <a:endParaRPr lang="ru-RU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1" smtClean="0">
                <a:latin typeface="Times New Roman" pitchFamily="18" charset="0"/>
                <a:cs typeface="Times New Roman" pitchFamily="18" charset="0"/>
              </a:rPr>
              <a:t>Дата рождения: 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07.10.1988 год</a:t>
            </a:r>
          </a:p>
          <a:p>
            <a:pPr algn="just"/>
            <a:r>
              <a:rPr lang="ru-RU" b="1" smtClean="0">
                <a:latin typeface="Times New Roman" pitchFamily="18" charset="0"/>
                <a:cs typeface="Times New Roman" pitchFamily="18" charset="0"/>
              </a:rPr>
              <a:t>Образование: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 высшее</a:t>
            </a:r>
            <a:endParaRPr lang="ru-RU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smtClean="0">
                <a:latin typeface="Times New Roman" pitchFamily="18" charset="0"/>
                <a:cs typeface="Times New Roman" pitchFamily="18" charset="0"/>
              </a:rPr>
              <a:t>Место учебы: 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Дагестанский государственный педагогический университет</a:t>
            </a:r>
            <a:endParaRPr lang="ru-RU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smtClean="0">
                <a:latin typeface="Times New Roman" pitchFamily="18" charset="0"/>
                <a:cs typeface="Times New Roman" pitchFamily="18" charset="0"/>
              </a:rPr>
              <a:t>Место работы: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 МКДОУ «Детский сад«Радугаа»</a:t>
            </a:r>
          </a:p>
          <a:p>
            <a:pPr algn="just"/>
            <a:r>
              <a:rPr lang="ru-RU" b="1" smtClean="0">
                <a:latin typeface="Times New Roman" pitchFamily="18" charset="0"/>
                <a:cs typeface="Times New Roman" pitchFamily="18" charset="0"/>
              </a:rPr>
              <a:t>Занимаемая должность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: воспитатель</a:t>
            </a:r>
          </a:p>
          <a:p>
            <a:pPr marL="342900" indent="-342900" algn="just"/>
            <a:r>
              <a:rPr lang="ru-RU" b="1" smtClean="0">
                <a:latin typeface="Times New Roman" pitchFamily="18" charset="0"/>
                <a:cs typeface="Times New Roman" pitchFamily="18" charset="0"/>
              </a:rPr>
              <a:t>Стаж работы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: 7 лет</a:t>
            </a:r>
            <a:endParaRPr lang="ru-RU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ipe/>
  </p:transition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428596" y="1857364"/>
            <a:ext cx="3286148" cy="4572032"/>
          </a:xfrm>
          <a:prstGeom prst="rect">
            <a:avLst/>
          </a:prstGeom>
          <a:noFill/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smtClean="0">
                <a:solidFill>
                  <a:srgbClr val="FF0000"/>
                </a:solidFill>
              </a:rPr>
              <a:t>Мое педагогическое кредо:</a:t>
            </a:r>
            <a:endParaRPr lang="ru-RU" b="1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r>
              <a:rPr lang="ru-RU" sz="2800" b="1" u="sng" smtClean="0">
                <a:solidFill>
                  <a:srgbClr val="FF0000"/>
                </a:solidFill>
              </a:rPr>
              <a:t>Я воспитатель и этим горжусь,</a:t>
            </a:r>
          </a:p>
          <a:p>
            <a:pPr algn="r">
              <a:buNone/>
            </a:pPr>
            <a:r>
              <a:rPr lang="ru-RU" sz="2800" b="1" u="sng" smtClean="0">
                <a:solidFill>
                  <a:srgbClr val="FF0000"/>
                </a:solidFill>
              </a:rPr>
              <a:t>Что вместе  с детьми жить на свете учусь,</a:t>
            </a:r>
          </a:p>
          <a:p>
            <a:pPr algn="r">
              <a:buNone/>
            </a:pPr>
            <a:r>
              <a:rPr lang="ru-RU" sz="2800" b="1" u="sng" smtClean="0">
                <a:solidFill>
                  <a:srgbClr val="FF0000"/>
                </a:solidFill>
              </a:rPr>
              <a:t>Да, я актриса многих ролей.</a:t>
            </a:r>
          </a:p>
          <a:p>
            <a:pPr algn="r">
              <a:buNone/>
            </a:pPr>
            <a:r>
              <a:rPr lang="ru-RU" sz="2800" b="1" u="sng" smtClean="0">
                <a:solidFill>
                  <a:srgbClr val="FF0000"/>
                </a:solidFill>
              </a:rPr>
              <a:t>Но главная роль заменять матерей!</a:t>
            </a:r>
            <a:endParaRPr lang="ru-RU" sz="2800" b="1" u="sng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wipe/>
  </p:transition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050" name="TextBox 3"/>
          <p:cNvSpPr txBox="1">
            <a:spLocks noChangeArrowheads="1"/>
          </p:cNvSpPr>
          <p:nvPr/>
        </p:nvSpPr>
        <p:spPr bwMode="auto">
          <a:xfrm>
            <a:off x="233363" y="620713"/>
            <a:ext cx="86518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/>
              </a:defRPr>
            </a:lvl9pPr>
          </a:lstStyle>
          <a:p>
            <a:pPr eaLnBrk="1" hangingPunct="1">
              <a:defRPr/>
            </a:pPr>
            <a:endParaRPr lang="ru-RU" sz="2000" b="1" smtClean="0">
              <a:latin typeface="+mn-lt"/>
              <a:cs typeface="+mn-cs"/>
            </a:endParaRPr>
          </a:p>
          <a:p>
            <a:pPr eaLnBrk="1" hangingPunct="1">
              <a:defRPr/>
            </a:pPr>
            <a:endParaRPr lang="ru-RU" altLang="ru-RU" sz="2000" b="1">
              <a:solidFill>
                <a:srgbClr val="002060"/>
              </a:solidFill>
              <a:latin typeface="+mn-lt"/>
              <a:cs typeface="+mn-cs"/>
            </a:endParaRPr>
          </a:p>
        </p:txBody>
      </p:sp>
      <p:sp>
        <p:nvSpPr>
          <p:cNvPr id="6147" name="Прямоугольник 2"/>
          <p:cNvSpPr>
            <a:spLocks noChangeArrowheads="1"/>
          </p:cNvSpPr>
          <p:nvPr/>
        </p:nvSpPr>
        <p:spPr bwMode="auto">
          <a:xfrm>
            <a:off x="1403350" y="476250"/>
            <a:ext cx="6408738" cy="461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Образование и  повышение квалификации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323528" y="908719"/>
          <a:ext cx="8424936" cy="5341868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5054962"/>
                <a:gridCol w="3369974"/>
              </a:tblGrid>
              <a:tr h="309914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endParaRPr lang="ru-RU" sz="1200" b="1" kern="1200" smtClean="0">
                        <a:solidFill>
                          <a:srgbClr val="000000"/>
                        </a:solidFill>
                        <a:latin typeface="Times New Roman" charset="0"/>
                        <a:ea typeface="Times New Roman"/>
                        <a:cs typeface="Times New Roman"/>
                      </a:endParaRPr>
                    </a:p>
                  </a:txBody>
                  <a:tcPr marL="67939" marR="67939" marT="33970" marB="33970"/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200" kern="1200" smtClean="0"/>
                        <a:t> документы</a:t>
                      </a:r>
                      <a:endParaRPr lang="ru-RU" sz="900" kern="50">
                        <a:latin typeface="Times New Roman"/>
                        <a:ea typeface="SimSun"/>
                        <a:cs typeface="Mangal"/>
                      </a:endParaRPr>
                    </a:p>
                  </a:txBody>
                  <a:tcPr marL="67939" marR="67939" marT="33970" marB="33970"/>
                </a:tc>
              </a:tr>
              <a:tr h="1781739">
                <a:tc>
                  <a:txBody>
                    <a:bodyPr vert="horz" wrap="square"/>
                    <a:lstStyle/>
                    <a:p>
                      <a:r>
                        <a:rPr lang="ru-RU" sz="1600" kern="1200" smtClean="0">
                          <a:solidFill>
                            <a:srgbClr val="FF0000"/>
                          </a:solidFill>
                        </a:rPr>
                        <a:t>Дагестанский государственный</a:t>
                      </a:r>
                      <a:r>
                        <a:rPr lang="ru-RU" sz="1600" kern="1200" baseline="0" smtClean="0">
                          <a:solidFill>
                            <a:srgbClr val="FF0000"/>
                          </a:solidFill>
                        </a:rPr>
                        <a:t> педагогический университет </a:t>
                      </a:r>
                    </a:p>
                    <a:p>
                      <a:r>
                        <a:rPr lang="ru-RU" sz="1600" kern="1200" baseline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SimSun"/>
                          <a:cs typeface="Times New Roman" pitchFamily="18" charset="0"/>
                        </a:rPr>
                        <a:t>Филологический факультет</a:t>
                      </a:r>
                    </a:p>
                    <a:p>
                      <a:r>
                        <a:rPr lang="ru-RU" sz="1600" kern="1200" baseline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SimSun"/>
                          <a:cs typeface="Times New Roman" pitchFamily="18" charset="0"/>
                        </a:rPr>
                        <a:t>Специальность: Учитель русского языка и литературы</a:t>
                      </a:r>
                      <a:endParaRPr lang="ru-RU" sz="1600" kern="5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SimSun"/>
                        <a:cs typeface="Times New Roman" panose="02020603050405020304" pitchFamily="18" charset="0"/>
                      </a:endParaRPr>
                    </a:p>
                  </a:txBody>
                  <a:tcPr marL="67939" marR="67939" marT="33970" marB="33970"/>
                </a:tc>
                <a:tc>
                  <a:txBody>
                    <a:bodyPr vert="horz" wrap="square"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 kern="1200" smtClean="0"/>
                        <a:t>                                     </a:t>
                      </a:r>
                      <a:endParaRPr lang="ru-RU" sz="900" kern="50">
                        <a:latin typeface="Times New Roman"/>
                        <a:ea typeface="SimSun"/>
                        <a:cs typeface="Mangal"/>
                      </a:endParaRPr>
                    </a:p>
                  </a:txBody>
                  <a:tcPr marL="67939" marR="67939" marT="33970" marB="33970"/>
                </a:tc>
              </a:tr>
              <a:tr h="1636091">
                <a:tc>
                  <a:txBody>
                    <a:bodyPr vert="horz" wrap="square"/>
                    <a:lstStyle/>
                    <a:p>
                      <a:r>
                        <a:rPr lang="ru-RU" sz="1800" kern="120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Дагестанский институт развития образования</a:t>
                      </a:r>
                      <a:endParaRPr lang="ru-RU" sz="1800" kern="1200" smtClean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7939" marR="67939" marT="33970" marB="33970"/>
                </a:tc>
                <a:tc>
                  <a:txBody>
                    <a:bodyPr vert="horz" wrap="square"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r>
                        <a:rPr lang="ru-RU" sz="1000" kern="1200" smtClean="0"/>
                        <a:t>                                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endParaRPr lang="ru-RU" sz="1000" kern="1200" smtClean="0"/>
                    </a:p>
                    <a:p>
                      <a:pPr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endParaRPr lang="ru-RU" sz="1000" kern="1200" smtClean="0"/>
                    </a:p>
                    <a:p>
                      <a:pPr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endParaRPr lang="ru-RU" sz="1000" kern="1200" smtClean="0"/>
                    </a:p>
                    <a:p>
                      <a:pPr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endParaRPr lang="ru-RU" sz="1000" kern="1200" smtClean="0"/>
                    </a:p>
                    <a:p>
                      <a:pPr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endParaRPr lang="ru-RU" sz="1000" kern="1200" smtClean="0"/>
                    </a:p>
                    <a:p>
                      <a:pPr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endParaRPr lang="ru-RU" sz="1000" kern="1200" smtClean="0"/>
                    </a:p>
                    <a:p>
                      <a:pPr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endParaRPr lang="ru-RU" sz="1000" kern="1200" smtClean="0"/>
                    </a:p>
                    <a:p>
                      <a:pPr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endParaRPr lang="ru-RU" sz="1000" kern="1200" smtClean="0"/>
                    </a:p>
                    <a:p>
                      <a:pPr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endParaRPr lang="ru-RU" sz="900" kern="50">
                        <a:latin typeface="Times New Roman"/>
                        <a:ea typeface="SimSun"/>
                        <a:cs typeface="Mangal"/>
                      </a:endParaRPr>
                    </a:p>
                  </a:txBody>
                  <a:tcPr marL="67939" marR="67939" marT="33970" marB="33970"/>
                </a:tc>
              </a:tr>
              <a:tr h="1567902">
                <a:tc>
                  <a:txBody>
                    <a:bodyPr vert="horz" wrap="square"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endParaRPr lang="ru-RU" sz="1200" kern="50">
                        <a:latin typeface="Times New Roman" panose="02020603050405020304" pitchFamily="18" charset="0"/>
                        <a:ea typeface="SimSun"/>
                        <a:cs typeface="Times New Roman" panose="02020603050405020304" pitchFamily="18" charset="0"/>
                      </a:endParaRPr>
                    </a:p>
                  </a:txBody>
                  <a:tcPr marL="67939" marR="67939" marT="33970" marB="33970"/>
                </a:tc>
                <a:tc>
                  <a:txBody>
                    <a:bodyPr vert="horz" wrap="square"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800" kern="50" smtClean="0"/>
                    </a:p>
                    <a:p>
                      <a:pPr>
                        <a:lnSpc>
                          <a:spcPct val="107000"/>
                        </a:lnSpc>
                        <a:spcAft>
                          <a:spcPct val="0"/>
                        </a:spcAft>
                      </a:pPr>
                      <a:endParaRPr lang="ru-RU" sz="900" kern="50">
                        <a:latin typeface="Times New Roman" charset="0"/>
                        <a:ea typeface="SimSun"/>
                        <a:cs typeface="Mangal"/>
                      </a:endParaRPr>
                    </a:p>
                  </a:txBody>
                  <a:tcPr marL="67939" marR="67939" marT="33970" marB="33970"/>
                </a:tc>
              </a:tr>
            </a:tbl>
          </a:graphicData>
        </a:graphic>
      </p:graphicFrame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 t="15863" r="3801" b="15397"/>
          <a:stretch>
            <a:fillRect/>
          </a:stretch>
        </p:blipFill>
        <p:spPr bwMode="auto">
          <a:xfrm rot="16200000">
            <a:off x="6199625" y="4373143"/>
            <a:ext cx="1508967" cy="2335325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/>
          <a:srcRect t="15421" r="-587" b="15284"/>
          <a:stretch>
            <a:fillRect/>
          </a:stretch>
        </p:blipFill>
        <p:spPr bwMode="auto">
          <a:xfrm rot="16200000">
            <a:off x="6057837" y="2728982"/>
            <a:ext cx="1676964" cy="2219745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/>
          <a:srcRect t="18105" r="1376" b="18028"/>
          <a:stretch>
            <a:fillRect/>
          </a:stretch>
        </p:blipFill>
        <p:spPr bwMode="auto">
          <a:xfrm rot="16200000">
            <a:off x="6287818" y="1213116"/>
            <a:ext cx="1426147" cy="2000263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</p:cSld>
  <p:clrMapOvr>
    <a:masterClrMapping/>
  </p:clrMapOvr>
  <p:transition spd="slow">
    <p:fade/>
  </p:transition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Прямоугольник 1"/>
          <p:cNvSpPr/>
          <p:nvPr/>
        </p:nvSpPr>
        <p:spPr>
          <a:xfrm>
            <a:off x="2915816" y="1124744"/>
            <a:ext cx="259220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2987824" y="692696"/>
            <a:ext cx="25567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Мои достижения</a:t>
            </a:r>
            <a:endParaRPr lang="ru-RU" sz="240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285852" y="1357298"/>
            <a:ext cx="2428892" cy="4313056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5500694" y="1428736"/>
            <a:ext cx="2643206" cy="4357718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  <p:extLst>
      <p:ext uri="{BB962C8B-B14F-4D97-AF65-F5344CB8AC3E}">
        <p14:creationId xmlns:p14="http://schemas.microsoft.com/office/powerpoint/2010/main" xmlns="" val="2895571420"/>
      </p:ext>
    </p:extLst>
  </p:cSld>
  <p:clrMapOvr>
    <a:masterClrMapping/>
  </p:clrMapOvr>
  <p:transition spd="slow">
    <p:wipe/>
  </p:transition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Прямоугольник 6"/>
          <p:cNvSpPr/>
          <p:nvPr/>
        </p:nvSpPr>
        <p:spPr>
          <a:xfrm>
            <a:off x="1259632" y="692696"/>
            <a:ext cx="63367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Моя педагогическая деятельность</a:t>
            </a:r>
            <a:endParaRPr lang="ru-RU" sz="24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85720" y="4286256"/>
            <a:ext cx="2855443" cy="2141489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3143240" y="1071546"/>
            <a:ext cx="2428892" cy="3238663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6072198" y="1000108"/>
            <a:ext cx="2445391" cy="3260663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5929322" y="4500570"/>
            <a:ext cx="2857520" cy="1853792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6"/>
          <a:srcRect t="15351" r="260" b="38598"/>
          <a:stretch>
            <a:fillRect/>
          </a:stretch>
        </p:blipFill>
        <p:spPr bwMode="auto">
          <a:xfrm>
            <a:off x="500034" y="1142984"/>
            <a:ext cx="2571768" cy="2857520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7"/>
          <a:srcRect t="22174" r="1124" b="25651"/>
          <a:stretch>
            <a:fillRect/>
          </a:stretch>
        </p:blipFill>
        <p:spPr bwMode="auto">
          <a:xfrm>
            <a:off x="3214678" y="3714752"/>
            <a:ext cx="2500330" cy="2857520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</p:cSld>
  <p:clrMapOvr>
    <a:masterClrMapping/>
  </p:clrMapOvr>
  <p:transition spd="slow">
    <p:wipe/>
  </p:transition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14283" y="857233"/>
            <a:ext cx="2464504" cy="3286148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/>
          <a:srcRect t="21186" r="6391" b="31780"/>
          <a:stretch>
            <a:fillRect/>
          </a:stretch>
        </p:blipFill>
        <p:spPr bwMode="auto">
          <a:xfrm>
            <a:off x="214282" y="4000504"/>
            <a:ext cx="2428892" cy="2643206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/>
          <a:srcRect t="16031" r="2522" b="37022"/>
          <a:stretch>
            <a:fillRect/>
          </a:stretch>
        </p:blipFill>
        <p:spPr bwMode="auto">
          <a:xfrm>
            <a:off x="2928926" y="928670"/>
            <a:ext cx="2807960" cy="2928958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/>
          <a:srcRect l="2218" t="33789" r="2426" b="37542"/>
          <a:stretch>
            <a:fillRect/>
          </a:stretch>
        </p:blipFill>
        <p:spPr bwMode="auto">
          <a:xfrm>
            <a:off x="2857488" y="4214818"/>
            <a:ext cx="3071834" cy="2000264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6"/>
          <a:srcRect t="21932" r="5797" b="42380"/>
          <a:stretch>
            <a:fillRect/>
          </a:stretch>
        </p:blipFill>
        <p:spPr bwMode="auto">
          <a:xfrm>
            <a:off x="6072198" y="4214818"/>
            <a:ext cx="2786082" cy="2286016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7"/>
          <a:srcRect t="16014" r="-1741" b="26334"/>
          <a:stretch>
            <a:fillRect/>
          </a:stretch>
        </p:blipFill>
        <p:spPr bwMode="auto">
          <a:xfrm>
            <a:off x="5929322" y="857232"/>
            <a:ext cx="2571768" cy="3156261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</p:cSld>
  <p:clrMapOvr>
    <a:masterClrMapping/>
  </p:clrMapOvr>
  <p:transition spd="slow">
    <p:wipe/>
  </p:transition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2465" name="Rectangle 1"/>
          <p:cNvSpPr>
            <a:spLocks noChangeArrowheads="1"/>
          </p:cNvSpPr>
          <p:nvPr/>
        </p:nvSpPr>
        <p:spPr bwMode="auto">
          <a:xfrm>
            <a:off x="1115616" y="-2125886"/>
            <a:ext cx="7200800" cy="470898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sz="1400" b="1" smtClean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sz="1400" b="1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sz="1400" b="1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sz="1400" b="1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sz="1400" b="1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sz="1400" b="1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sz="1400" b="1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sz="1400" b="1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sz="1400" b="1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sz="1400" b="1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699792" y="620688"/>
            <a:ext cx="41044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Праздники и развлечения</a:t>
            </a:r>
            <a:endParaRPr lang="ru-RU" sz="24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85720" y="1000108"/>
            <a:ext cx="1982318" cy="2643206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928926" y="1142984"/>
            <a:ext cx="2593631" cy="2576489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5929322" y="1142984"/>
            <a:ext cx="2428860" cy="2500330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214282" y="3857628"/>
            <a:ext cx="2663650" cy="2500330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/>
          <a:stretch>
            <a:fillRect/>
          </a:stretch>
        </p:blipFill>
        <p:spPr bwMode="auto">
          <a:xfrm>
            <a:off x="2928926" y="3857628"/>
            <a:ext cx="3333688" cy="2500266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/>
          <a:stretch>
            <a:fillRect/>
          </a:stretch>
        </p:blipFill>
        <p:spPr bwMode="auto">
          <a:xfrm>
            <a:off x="6286511" y="3929066"/>
            <a:ext cx="2673243" cy="2428892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</p:cSld>
  <p:clrMapOvr>
    <a:masterClrMapping/>
  </p:clrMapOvr>
  <p:transition spd="slow">
    <p:wipe/>
  </p:transition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642918"/>
            <a:ext cx="3650959" cy="2852737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142976" y="3000372"/>
            <a:ext cx="4348883" cy="3254867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5036379" y="857232"/>
            <a:ext cx="4107621" cy="5476828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</p:cSld>
  <p:clrMapOvr>
    <a:masterClrMapping/>
  </p:clrMapOvr>
  <p:transition spd="slow">
    <p:wipe/>
  </p:transition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14282" y="214290"/>
            <a:ext cx="2495057" cy="3333688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285720" y="4071942"/>
            <a:ext cx="4286280" cy="1928826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2928926" y="285728"/>
            <a:ext cx="2375264" cy="3167018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1270" name="Picture 6"/>
          <p:cNvPicPr>
            <a:picLocks noChangeAspect="1" noChangeArrowheads="1"/>
          </p:cNvPicPr>
          <p:nvPr/>
        </p:nvPicPr>
        <p:blipFill>
          <a:blip r:embed="rId6"/>
          <a:stretch>
            <a:fillRect/>
          </a:stretch>
        </p:blipFill>
        <p:spPr bwMode="auto">
          <a:xfrm>
            <a:off x="4857752" y="4000504"/>
            <a:ext cx="3862555" cy="2176459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1271" name="Picture 7"/>
          <p:cNvPicPr>
            <a:picLocks noChangeAspect="1" noChangeArrowheads="1"/>
          </p:cNvPicPr>
          <p:nvPr/>
        </p:nvPicPr>
        <p:blipFill>
          <a:blip r:embed="rId7"/>
          <a:stretch>
            <a:fillRect/>
          </a:stretch>
        </p:blipFill>
        <p:spPr bwMode="auto">
          <a:xfrm>
            <a:off x="5643570" y="642918"/>
            <a:ext cx="2643205" cy="2552654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</p:cSld>
  <p:clrMapOvr>
    <a:masterClrMapping/>
  </p:clrMapOvr>
  <p:transition spd="slow">
    <p:wipe/>
  </p:transition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Прямоугольник 1"/>
          <p:cNvSpPr/>
          <p:nvPr/>
        </p:nvSpPr>
        <p:spPr>
          <a:xfrm>
            <a:off x="2411760" y="404664"/>
            <a:ext cx="444624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smtClean="0"/>
              <a:t>                </a:t>
            </a:r>
          </a:p>
          <a:p>
            <a:pPr algn="ctr"/>
            <a:r>
              <a:rPr lang="ru-RU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Дидактические игры</a:t>
            </a:r>
            <a:endParaRPr lang="ru-RU" sz="24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14282" y="1214422"/>
            <a:ext cx="2606120" cy="3474977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 t="15820" r="1015" b="37304"/>
          <a:stretch>
            <a:fillRect/>
          </a:stretch>
        </p:blipFill>
        <p:spPr bwMode="auto">
          <a:xfrm>
            <a:off x="3143240" y="1214422"/>
            <a:ext cx="2357454" cy="2417902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3071802" y="3571876"/>
            <a:ext cx="2357454" cy="2998745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285720" y="4714884"/>
            <a:ext cx="2474423" cy="1855737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/>
          <a:stretch>
            <a:fillRect/>
          </a:stretch>
        </p:blipFill>
        <p:spPr bwMode="auto">
          <a:xfrm>
            <a:off x="5643570" y="1785926"/>
            <a:ext cx="3500430" cy="3857652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</p:cSld>
  <p:clrMapOvr>
    <a:masterClrMapping/>
  </p:clrMapOvr>
  <p:transition spd="slow">
    <p:wipe/>
  </p:transition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42844" y="714356"/>
            <a:ext cx="3429024" cy="2571768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3714744" y="642918"/>
            <a:ext cx="1928826" cy="2571768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214282" y="3309998"/>
            <a:ext cx="2661002" cy="3190836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3000364" y="3286124"/>
            <a:ext cx="2482407" cy="3309876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6"/>
          <a:stretch>
            <a:fillRect/>
          </a:stretch>
        </p:blipFill>
        <p:spPr bwMode="auto">
          <a:xfrm>
            <a:off x="5929322" y="642919"/>
            <a:ext cx="2303812" cy="2571768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7"/>
          <a:stretch>
            <a:fillRect/>
          </a:stretch>
        </p:blipFill>
        <p:spPr bwMode="auto">
          <a:xfrm>
            <a:off x="5715008" y="3643314"/>
            <a:ext cx="2714644" cy="2690831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</p:cSld>
  <p:clrMapOvr>
    <a:masterClrMapping/>
  </p:clrMapOvr>
  <p:transition spd="slow">
    <p:wipe/>
  </p:transition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Прямоугольник 2"/>
          <p:cNvSpPr/>
          <p:nvPr/>
        </p:nvSpPr>
        <p:spPr>
          <a:xfrm>
            <a:off x="2627784" y="764704"/>
            <a:ext cx="43924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mtClean="0"/>
              <a:t> </a:t>
            </a:r>
            <a:r>
              <a:rPr lang="ru-RU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Мои  талантливые дети</a:t>
            </a:r>
            <a:endParaRPr lang="ru-RU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85720" y="1214422"/>
            <a:ext cx="2357454" cy="3975067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3000364" y="1571612"/>
            <a:ext cx="2714644" cy="3355935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6000760" y="1285860"/>
            <a:ext cx="2447915" cy="4238634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</p:cSld>
  <p:clrMapOvr>
    <a:masterClrMapping/>
  </p:clrMapOvr>
  <p:transition spd="slow">
    <p:wipe/>
  </p:transition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Прямоугольник 2"/>
          <p:cNvSpPr/>
          <p:nvPr/>
        </p:nvSpPr>
        <p:spPr>
          <a:xfrm>
            <a:off x="1619672" y="404664"/>
            <a:ext cx="54006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mtClean="0"/>
          </a:p>
          <a:p>
            <a:pPr algn="ctr"/>
            <a:r>
              <a:rPr lang="ru-RU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Социально-значимые акции</a:t>
            </a:r>
            <a:endParaRPr lang="ru-RU" sz="24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 t="15789" r="1753" b="15790"/>
          <a:stretch>
            <a:fillRect/>
          </a:stretch>
        </p:blipFill>
        <p:spPr bwMode="auto">
          <a:xfrm>
            <a:off x="285720" y="1285860"/>
            <a:ext cx="3000396" cy="2500330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3357555" y="1285860"/>
            <a:ext cx="2428891" cy="2428892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6000760" y="1285861"/>
            <a:ext cx="2463179" cy="2500330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/>
          <a:srcRect t="16752" r="3835" b="37562"/>
          <a:stretch>
            <a:fillRect/>
          </a:stretch>
        </p:blipFill>
        <p:spPr bwMode="auto">
          <a:xfrm>
            <a:off x="214282" y="3857628"/>
            <a:ext cx="3071834" cy="2500330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/>
          <a:stretch>
            <a:fillRect/>
          </a:stretch>
        </p:blipFill>
        <p:spPr bwMode="auto">
          <a:xfrm>
            <a:off x="3357554" y="3714752"/>
            <a:ext cx="2534608" cy="2736681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7"/>
          <a:stretch>
            <a:fillRect/>
          </a:stretch>
        </p:blipFill>
        <p:spPr bwMode="auto">
          <a:xfrm>
            <a:off x="5857884" y="3429000"/>
            <a:ext cx="3079239" cy="3071810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</p:cSld>
  <p:clrMapOvr>
    <a:masterClrMapping/>
  </p:clrMapOvr>
  <p:transition spd="slow">
    <p:wipe/>
  </p:transition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Прямоугольник 1"/>
          <p:cNvSpPr/>
          <p:nvPr/>
        </p:nvSpPr>
        <p:spPr>
          <a:xfrm>
            <a:off x="2051720" y="836712"/>
            <a:ext cx="46805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smtClean="0"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             </a:t>
            </a:r>
            <a:endParaRPr lang="ru-RU" sz="24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55775" y="764704"/>
            <a:ext cx="421923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Участие в инновационной деятельности</a:t>
            </a:r>
            <a:endParaRPr lang="ru-RU" sz="24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71600" y="1997839"/>
            <a:ext cx="748883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Применение ИКТ в образовательном процессе.</a:t>
            </a:r>
          </a:p>
          <a:p>
            <a:pPr>
              <a:buFont typeface="Wingdings" pitchFamily="2" charset="2"/>
              <a:buChar char="ü"/>
            </a:pP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В творческих педагогических конкурсах, семинарах</a:t>
            </a:r>
          </a:p>
          <a:p>
            <a:pPr>
              <a:buFont typeface="Wingdings" pitchFamily="2" charset="2"/>
              <a:buChar char="ü"/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Открытые показы педагогической деятельности</a:t>
            </a:r>
          </a:p>
          <a:p>
            <a:pPr>
              <a:buFont typeface="Wingdings" pitchFamily="2" charset="2"/>
              <a:buChar char="ü"/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Самообразование</a:t>
            </a:r>
          </a:p>
        </p:txBody>
      </p:sp>
    </p:spTree>
  </p:cSld>
  <p:clrMapOvr>
    <a:masterClrMapping/>
  </p:clrMapOvr>
  <p:transition spd="slow">
    <p:wipe/>
  </p:transition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Прямоугольник 1"/>
          <p:cNvSpPr/>
          <p:nvPr/>
        </p:nvSpPr>
        <p:spPr>
          <a:xfrm>
            <a:off x="1547664" y="836713"/>
            <a:ext cx="60486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Сайты, ссылки которые я часто использую в своей работе: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612845"/>
            <a:ext cx="8496944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u="sng" smtClean="0">
              <a:solidFill>
                <a:srgbClr val="00B0F0"/>
              </a:solidFill>
              <a:hlinkClick r:id="rId2"/>
            </a:endParaRPr>
          </a:p>
          <a:p>
            <a:endParaRPr lang="ru-RU" u="sng" smtClean="0">
              <a:solidFill>
                <a:srgbClr val="00B0F0"/>
              </a:solidFill>
              <a:hlinkClick r:id="rId2"/>
            </a:endParaRPr>
          </a:p>
          <a:p>
            <a:endParaRPr lang="ru-RU" u="sng" smtClean="0">
              <a:solidFill>
                <a:srgbClr val="00B0F0"/>
              </a:solidFill>
              <a:hlinkClick r:id="rId2"/>
            </a:endParaRPr>
          </a:p>
          <a:p>
            <a:endParaRPr lang="ru-RU" u="sng" smtClean="0">
              <a:solidFill>
                <a:srgbClr val="00B0F0"/>
              </a:solidFill>
              <a:hlinkClick r:id="rId2"/>
            </a:endParaRPr>
          </a:p>
          <a:p>
            <a:r>
              <a:rPr lang="ru-RU" u="sng" smtClean="0">
                <a:hlinkClick r:id="rId3"/>
              </a:rPr>
              <a:t>http://pochemu4ka.ru/</a:t>
            </a:r>
            <a:r>
              <a:rPr lang="ru-RU" smtClean="0"/>
              <a:t> - Детский портал «Почемучка». На сайте можно найти много интересного и увлекательного.</a:t>
            </a:r>
          </a:p>
          <a:p>
            <a:r>
              <a:rPr lang="ru-RU" u="sng" smtClean="0">
                <a:hlinkClick r:id="rId4"/>
              </a:rPr>
              <a:t>http://www.solnet.ee/</a:t>
            </a:r>
            <a:r>
              <a:rPr lang="ru-RU" u="sng" smtClean="0"/>
              <a:t> </a:t>
            </a:r>
            <a:r>
              <a:rPr lang="ru-RU" smtClean="0"/>
              <a:t>- Детский портал «Солнышко». Много интересного материала для родителей, детей и педагогов.</a:t>
            </a:r>
          </a:p>
          <a:p>
            <a:r>
              <a:rPr lang="ru-RU" u="sng" smtClean="0">
                <a:hlinkClick r:id="rId5"/>
              </a:rPr>
              <a:t>http://eor-np.ru/taxonomy/term/548 </a:t>
            </a:r>
            <a:r>
              <a:rPr lang="ru-RU" smtClean="0"/>
              <a:t>- Электронные образовательные ресурсы по тематике дошкольного образования: безопасность, коммуникация, познание, художественное творчество).</a:t>
            </a:r>
          </a:p>
          <a:p>
            <a:r>
              <a:rPr lang="ru-RU" u="sng" smtClean="0">
                <a:hlinkClick r:id="rId6"/>
              </a:rPr>
              <a:t>http://www.poznayka.ru/</a:t>
            </a:r>
            <a:r>
              <a:rPr lang="ru-RU" smtClean="0"/>
              <a:t> - Сайт «Познайка». Детский сайт для родителей. Вашего ребёнка ждут развивающие игры, раскраски, аппликации и многое другое.</a:t>
            </a:r>
            <a:r>
              <a:rPr lang="ru-RU" u="sng" smtClean="0">
                <a:solidFill>
                  <a:srgbClr val="00B0F0"/>
                </a:solidFill>
                <a:hlinkClick r:id="rId2"/>
              </a:rPr>
              <a:t> http://www.zonar.info</a:t>
            </a:r>
            <a:r>
              <a:rPr lang="ru-RU" smtClean="0">
                <a:solidFill>
                  <a:srgbClr val="00B0F0"/>
                </a:solidFill>
              </a:rPr>
              <a:t> </a:t>
            </a:r>
            <a:r>
              <a:rPr lang="ru-RU" smtClean="0"/>
              <a:t>- "Оригами - Мир своими руками". Сайт посвящён древнему искусству складывания фигурок из бумаги. Здесь вы найдете схемы и видео схем складывания оригами.</a:t>
            </a:r>
          </a:p>
          <a:p>
            <a:endParaRPr lang="ru-RU" smtClean="0"/>
          </a:p>
        </p:txBody>
      </p:sp>
    </p:spTree>
  </p:cSld>
  <p:clrMapOvr>
    <a:masterClrMapping/>
  </p:clrMapOvr>
  <p:transition spd="slow">
    <p:wipe/>
  </p:transition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3489" name="Rectangle 1"/>
          <p:cNvSpPr>
            <a:spLocks noChangeArrowheads="1"/>
          </p:cNvSpPr>
          <p:nvPr/>
        </p:nvSpPr>
        <p:spPr bwMode="auto">
          <a:xfrm>
            <a:off x="0" y="-1356447"/>
            <a:ext cx="3273653" cy="317009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sz="1400" b="1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sz="1400" b="1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sz="1400" b="1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sz="1400" b="1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sz="1400" b="1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sz="1400" b="1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</a:t>
            </a:r>
            <a:r>
              <a:rPr kumimoji="0" lang="ru-RU" sz="1400" b="1" i="0" u="none" strike="noStrike" cap="none" normalizeH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</a:t>
            </a: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979712" y="548680"/>
            <a:ext cx="4896544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Обратная связь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187624" y="1340768"/>
            <a:ext cx="655272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smtClean="0">
                <a:latin typeface="Times New Roman" pitchFamily="18" charset="0"/>
                <a:cs typeface="Times New Roman" pitchFamily="18" charset="0"/>
              </a:rPr>
              <a:t>Уважаемые коллеги!</a:t>
            </a:r>
            <a:endParaRPr lang="ru-RU" sz="36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b="1" smtClean="0">
                <a:latin typeface="Times New Roman" pitchFamily="18" charset="0"/>
                <a:cs typeface="Times New Roman" pitchFamily="18" charset="0"/>
              </a:rPr>
              <a:t>По всем вопросам Вы можете обращаться на адрес электронной почты:</a:t>
            </a:r>
          </a:p>
          <a:p>
            <a:pPr algn="ctr"/>
            <a:r>
              <a:rPr lang="ru-RU" sz="3600" b="1" smtClean="0">
                <a:latin typeface="Times New Roman" pitchFamily="18" charset="0"/>
                <a:cs typeface="Times New Roman" pitchFamily="18" charset="0"/>
              </a:rPr>
              <a:t>0538266</a:t>
            </a:r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@gmail.com</a:t>
            </a:r>
            <a:endParaRPr lang="ru-RU" sz="3600" b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600" b="1" smtClean="0">
                <a:latin typeface="Times New Roman" pitchFamily="18" charset="0"/>
                <a:cs typeface="Times New Roman" pitchFamily="18" charset="0"/>
              </a:rPr>
              <a:t>С радостью отвечу на все интересующие Вас вопросы!</a:t>
            </a:r>
            <a:endParaRPr lang="ru-RU" sz="360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ipe/>
  </p:transition>
  <p:timing/>
</p:sld>
</file>

<file path=ppt/tags/tag1.xml><?xml version="1.0" encoding="utf-8"?>
<p:tagLst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theme1.xml><?xml version="1.0" encoding="utf-8"?>
<a:theme xmlns:r="http://schemas.openxmlformats.org/officeDocument/2006/relationships"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2.xml><?xml version="1.0" encoding="utf-8"?>
<a:theme xmlns:r="http://schemas.openxmlformats.org/officeDocument/2006/relationships" xmlns:a="http://schemas.openxmlformats.org/drawingml/2006/main" name="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3.xml><?xml version="1.0" encoding="utf-8"?>
<a:theme xmlns:r="http://schemas.openxmlformats.org/officeDocument/2006/relationships"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On-screen Show (4:3)</PresentationFormat>
  <Paragraphs>46</Paragraphs>
  <Slides>17</Slides>
  <Notes>1</Notes>
  <TotalTime>7714</TotalTime>
  <HiddenSlides>0</HiddenSlides>
  <MMClips>0</MMClips>
  <ScaleCrop>0</ScaleCrop>
  <HeadingPairs>
    <vt:vector baseType="variant" size="6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baseType="lpstr" size="24">
      <vt:lpstr>Arial</vt:lpstr>
      <vt:lpstr>Calibri</vt:lpstr>
      <vt:lpstr>Times New Roman</vt:lpstr>
      <vt:lpstr>SimSun</vt:lpstr>
      <vt:lpstr>Mangal</vt:lpstr>
      <vt:lpstr>Wingdings</vt:lpstr>
      <vt:lpstr>2_Тема Office</vt:lpstr>
      <vt:lpstr>PowerPoint Presentation</vt:lpstr>
      <vt:lpstr/>
      <vt:lpstr>Мое педагогическое кредо: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19.1200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Нравственно-патриотическое воспитание детей дошкольного возраста</dc:title>
  <dc:creator>Елена</dc:creator>
  <cp:lastModifiedBy>User</cp:lastModifiedBy>
  <cp:revision>89</cp:revision>
  <cp:lastPrinted>2018-04-12T00:04:47.000</cp:lastPrinted>
  <dcterms:created xsi:type="dcterms:W3CDTF">2018-04-03T05:26:25Z</dcterms:created>
  <dcterms:modified xsi:type="dcterms:W3CDTF">2024-03-19T09:01:52Z</dcterms:modified>
</cp:coreProperties>
</file>